
<file path=[Content_Types].xml><?xml version="1.0" encoding="utf-8"?>
<Types xmlns="http://schemas.openxmlformats.org/package/2006/content-types">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32.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5.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3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2.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0" name="Shape 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9" name="Shape 2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02.png"/><Relationship Id="rId3" Type="http://schemas.openxmlformats.org/officeDocument/2006/relationships/image" Target="../media/image0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hyperlink" Target="http://www.dtelepathy.com/ux-metrics/?utm_content=buffer90f37&amp;utm_medium=social&amp;utm_source=twitter.com&amp;utm_campaign=buffer#qualit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hyperlink" Target="https://www.usenix.org/sites/default/files/conference/protected-files/gregg_lisa13_flamegraphs.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08.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3" Type="http://schemas.openxmlformats.org/officeDocument/2006/relationships/image" Target="../media/image0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3" Type="http://schemas.openxmlformats.org/officeDocument/2006/relationships/hyperlink" Target="http://techblog.netflix.com/2014/11/nodejs-in-flames.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3" Type="http://schemas.openxmlformats.org/officeDocument/2006/relationships/image" Target="../media/image0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infoq.com/presentations/netflix-resiliency-failure-cloud" TargetMode="External"/><Relationship Id="rId3" Type="http://schemas.openxmlformats.org/officeDocument/2006/relationships/image" Target="../media/image14.png"/><Relationship Id="rId5" Type="http://schemas.openxmlformats.org/officeDocument/2006/relationships/hyperlink" Target="http://techblog.netflix.com/2011/07/netflix-simian-army.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status.github.com/" TargetMode="Externa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1583342"/>
            <a:ext cx="7772400" cy="1159856"/>
          </a:xfrm>
          <a:prstGeom prst="rect">
            <a:avLst/>
          </a:prstGeom>
        </p:spPr>
        <p:txBody>
          <a:bodyPr anchorCtr="0" anchor="b" bIns="91425" lIns="91425" rIns="91425" tIns="91425">
            <a:noAutofit/>
          </a:bodyPr>
          <a:lstStyle/>
          <a:p>
            <a:pPr>
              <a:spcBef>
                <a:spcPts val="0"/>
              </a:spcBef>
              <a:buNone/>
            </a:pPr>
            <a:r>
              <a:rPr lang="en"/>
              <a:t>Monitoring and Analysis</a:t>
            </a:r>
          </a:p>
        </p:txBody>
      </p:sp>
      <p:sp>
        <p:nvSpPr>
          <p:cNvPr id="31" name="Shape 31"/>
          <p:cNvSpPr txBox="1"/>
          <p:nvPr>
            <p:ph idx="1" type="subTitle"/>
          </p:nvPr>
        </p:nvSpPr>
        <p:spPr>
          <a:xfrm>
            <a:off x="685800" y="2840053"/>
            <a:ext cx="7772400" cy="784737"/>
          </a:xfrm>
          <a:prstGeom prst="rect">
            <a:avLst/>
          </a:prstGeom>
        </p:spPr>
        <p:txBody>
          <a:bodyPr anchorCtr="0" anchor="t" bIns="91425" lIns="91425" rIns="91425" tIns="91425">
            <a:noAutofit/>
          </a:bodyPr>
          <a:lstStyle/>
          <a:p>
            <a:pPr>
              <a:spcBef>
                <a:spcPts val="0"/>
              </a:spcBef>
              <a:buNone/>
            </a:pPr>
            <a:r>
              <a:rPr lang="en"/>
              <a:t>Christopher Parnin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Incident Management</a:t>
            </a:r>
          </a:p>
        </p:txBody>
      </p:sp>
      <p:sp>
        <p:nvSpPr>
          <p:cNvPr id="86" name="Shape 8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2400"/>
              <a:t>Inspired by fire department emergency response.</a:t>
            </a:r>
          </a:p>
          <a:p>
            <a:pPr lvl="0" rtl="0">
              <a:spcBef>
                <a:spcPts val="0"/>
              </a:spcBef>
              <a:buNone/>
            </a:pPr>
            <a:r>
              <a:t/>
            </a:r>
            <a:endParaRPr/>
          </a:p>
        </p:txBody>
      </p:sp>
      <p:pic>
        <p:nvPicPr>
          <p:cNvPr id="87" name="Shape 87"/>
          <p:cNvPicPr preferRelativeResize="0"/>
          <p:nvPr/>
        </p:nvPicPr>
        <p:blipFill>
          <a:blip r:embed="rId3">
            <a:alphaModFix/>
          </a:blip>
          <a:stretch>
            <a:fillRect/>
          </a:stretch>
        </p:blipFill>
        <p:spPr>
          <a:xfrm>
            <a:off x="1218350" y="1864300"/>
            <a:ext cx="6707324" cy="23973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Dashboard</a:t>
            </a:r>
          </a:p>
        </p:txBody>
      </p:sp>
      <p:pic>
        <p:nvPicPr>
          <p:cNvPr id="93" name="Shape 93"/>
          <p:cNvPicPr preferRelativeResize="0"/>
          <p:nvPr/>
        </p:nvPicPr>
        <p:blipFill>
          <a:blip r:embed="rId3">
            <a:alphaModFix/>
          </a:blip>
          <a:stretch>
            <a:fillRect/>
          </a:stretch>
        </p:blipFill>
        <p:spPr>
          <a:xfrm>
            <a:off x="4169600" y="379799"/>
            <a:ext cx="4853424" cy="4713623"/>
          </a:xfrm>
          <a:prstGeom prst="rect">
            <a:avLst/>
          </a:prstGeom>
          <a:noFill/>
          <a:ln>
            <a:noFill/>
          </a:ln>
        </p:spPr>
      </p:pic>
      <p:pic>
        <p:nvPicPr>
          <p:cNvPr id="94" name="Shape 94"/>
          <p:cNvPicPr preferRelativeResize="0"/>
          <p:nvPr/>
        </p:nvPicPr>
        <p:blipFill>
          <a:blip r:embed="rId4">
            <a:alphaModFix/>
          </a:blip>
          <a:stretch>
            <a:fillRect/>
          </a:stretch>
        </p:blipFill>
        <p:spPr>
          <a:xfrm>
            <a:off x="578800" y="1431625"/>
            <a:ext cx="3181350" cy="318135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Notifications</a:t>
            </a:r>
          </a:p>
        </p:txBody>
      </p:sp>
      <p:pic>
        <p:nvPicPr>
          <p:cNvPr id="100" name="Shape 100"/>
          <p:cNvPicPr preferRelativeResize="0"/>
          <p:nvPr/>
        </p:nvPicPr>
        <p:blipFill>
          <a:blip r:embed="rId3">
            <a:alphaModFix/>
          </a:blip>
          <a:stretch>
            <a:fillRect/>
          </a:stretch>
        </p:blipFill>
        <p:spPr>
          <a:xfrm>
            <a:off x="3882425" y="411125"/>
            <a:ext cx="5044399" cy="4143625"/>
          </a:xfrm>
          <a:prstGeom prst="rect">
            <a:avLst/>
          </a:prstGeom>
          <a:noFill/>
          <a:ln>
            <a:noFill/>
          </a:ln>
        </p:spPr>
      </p:pic>
      <p:pic>
        <p:nvPicPr>
          <p:cNvPr id="101" name="Shape 101"/>
          <p:cNvPicPr preferRelativeResize="0"/>
          <p:nvPr/>
        </p:nvPicPr>
        <p:blipFill>
          <a:blip r:embed="rId4">
            <a:alphaModFix/>
          </a:blip>
          <a:stretch>
            <a:fillRect/>
          </a:stretch>
        </p:blipFill>
        <p:spPr>
          <a:xfrm>
            <a:off x="80875" y="1389475"/>
            <a:ext cx="3746176" cy="280962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Behavior Metrics</a:t>
            </a:r>
          </a:p>
        </p:txBody>
      </p:sp>
      <p:sp>
        <p:nvSpPr>
          <p:cNvPr id="107" name="Shape 10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UX Metrics</a:t>
            </a:r>
          </a:p>
          <a:p>
            <a:pPr indent="-419100" lvl="0" marL="457200" rtl="0">
              <a:spcBef>
                <a:spcPts val="0"/>
              </a:spcBef>
              <a:buClr>
                <a:schemeClr val="dk1"/>
              </a:buClr>
              <a:buSzPct val="100000"/>
              <a:buFont typeface="Arial"/>
              <a:buChar char="●"/>
            </a:pPr>
            <a:r>
              <a:rPr lang="en"/>
              <a:t>Happiness</a:t>
            </a:r>
          </a:p>
          <a:p>
            <a:pPr indent="-419100" lvl="0" marL="457200" rtl="0">
              <a:spcBef>
                <a:spcPts val="0"/>
              </a:spcBef>
              <a:buClr>
                <a:schemeClr val="dk1"/>
              </a:buClr>
              <a:buSzPct val="100000"/>
              <a:buFont typeface="Arial"/>
              <a:buChar char="●"/>
            </a:pPr>
            <a:r>
              <a:rPr lang="en"/>
              <a:t>Engagement</a:t>
            </a:r>
          </a:p>
          <a:p>
            <a:pPr indent="-419100" lvl="0" marL="457200" rtl="0">
              <a:spcBef>
                <a:spcPts val="0"/>
              </a:spcBef>
              <a:buClr>
                <a:schemeClr val="dk1"/>
              </a:buClr>
              <a:buSzPct val="100000"/>
              <a:buFont typeface="Arial"/>
              <a:buChar char="●"/>
            </a:pPr>
            <a:r>
              <a:rPr lang="en"/>
              <a:t>Adoption</a:t>
            </a:r>
          </a:p>
          <a:p>
            <a:pPr indent="-419100" lvl="0" marL="457200" rtl="0">
              <a:spcBef>
                <a:spcPts val="0"/>
              </a:spcBef>
              <a:buClr>
                <a:schemeClr val="dk1"/>
              </a:buClr>
              <a:buSzPct val="100000"/>
              <a:buFont typeface="Arial"/>
              <a:buChar char="●"/>
            </a:pPr>
            <a:r>
              <a:rPr lang="en"/>
              <a:t>Retention</a:t>
            </a:r>
          </a:p>
          <a:p>
            <a:pPr indent="-419100" lvl="0" marL="457200" rtl="0">
              <a:spcBef>
                <a:spcPts val="0"/>
              </a:spcBef>
              <a:buClr>
                <a:schemeClr val="dk1"/>
              </a:buClr>
              <a:buSzPct val="100000"/>
              <a:buFont typeface="Arial"/>
              <a:buChar char="●"/>
            </a:pPr>
            <a:r>
              <a:rPr lang="en"/>
              <a:t>Task Success</a:t>
            </a:r>
          </a:p>
          <a:p>
            <a:pPr>
              <a:spcBef>
                <a:spcPts val="0"/>
              </a:spcBef>
              <a:buNone/>
            </a:pPr>
            <a:r>
              <a:rPr lang="en" sz="1800" u="sng">
                <a:solidFill>
                  <a:schemeClr val="hlink"/>
                </a:solidFill>
                <a:hlinkClick r:id="rId3"/>
              </a:rPr>
              <a:t>http://www.dtelepathy.com/ux-metrics/?utm_content=buffer90f37</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Tools supporting Monitoring</a:t>
            </a:r>
          </a:p>
        </p:txBody>
      </p:sp>
      <p:sp>
        <p:nvSpPr>
          <p:cNvPr id="113" name="Shape 113"/>
          <p:cNvSpPr txBox="1"/>
          <p:nvPr>
            <p:ph idx="1" type="body"/>
          </p:nvPr>
        </p:nvSpPr>
        <p:spPr>
          <a:xfrm>
            <a:off x="457200" y="1200150"/>
            <a:ext cx="3404699" cy="3725699"/>
          </a:xfrm>
          <a:prstGeom prst="rect">
            <a:avLst/>
          </a:prstGeom>
        </p:spPr>
        <p:txBody>
          <a:bodyPr anchorCtr="0" anchor="t" bIns="91425" lIns="91425" rIns="91425" tIns="91425">
            <a:noAutofit/>
          </a:bodyPr>
          <a:lstStyle/>
          <a:p>
            <a:pPr rtl="0">
              <a:spcBef>
                <a:spcPts val="0"/>
              </a:spcBef>
              <a:buNone/>
            </a:pPr>
            <a:r>
              <a:rPr lang="en" sz="2400"/>
              <a:t>Nagios</a:t>
            </a:r>
          </a:p>
          <a:p>
            <a:pPr rtl="0">
              <a:spcBef>
                <a:spcPts val="0"/>
              </a:spcBef>
              <a:buNone/>
            </a:pPr>
            <a:r>
              <a:rPr lang="en" sz="2400"/>
              <a:t>OpenNMS</a:t>
            </a:r>
          </a:p>
          <a:p>
            <a:pPr rtl="0">
              <a:spcBef>
                <a:spcPts val="0"/>
              </a:spcBef>
              <a:buNone/>
            </a:pPr>
            <a:r>
              <a:rPr lang="en" sz="2400"/>
              <a:t>Flapjack</a:t>
            </a:r>
          </a:p>
          <a:p>
            <a:pPr rtl="0">
              <a:spcBef>
                <a:spcPts val="0"/>
              </a:spcBef>
              <a:buNone/>
            </a:pPr>
            <a:r>
              <a:rPr lang="en" sz="2400"/>
              <a:t>Zenoss</a:t>
            </a:r>
          </a:p>
          <a:p>
            <a:pPr rtl="0">
              <a:spcBef>
                <a:spcPts val="0"/>
              </a:spcBef>
              <a:buNone/>
            </a:pPr>
            <a:r>
              <a:rPr lang="en" sz="2400"/>
              <a:t>Operations Manager</a:t>
            </a:r>
          </a:p>
          <a:p>
            <a:pPr rtl="0">
              <a:spcBef>
                <a:spcPts val="0"/>
              </a:spcBef>
              <a:buNone/>
            </a:pPr>
            <a:r>
              <a:rPr lang="en" sz="2400"/>
              <a:t>Tivoli</a:t>
            </a:r>
          </a:p>
          <a:p>
            <a:pPr rtl="0">
              <a:spcBef>
                <a:spcPts val="0"/>
              </a:spcBef>
              <a:buNone/>
            </a:pPr>
            <a:r>
              <a:rPr lang="en" sz="2400"/>
              <a:t>Splunk</a:t>
            </a:r>
          </a:p>
          <a:p>
            <a:pPr>
              <a:spcBef>
                <a:spcPts val="0"/>
              </a:spcBef>
              <a:buNone/>
            </a:pPr>
            <a:r>
              <a:rPr lang="en" sz="2400"/>
              <a:t>PagerDuty</a:t>
            </a:r>
          </a:p>
        </p:txBody>
      </p:sp>
      <p:sp>
        <p:nvSpPr>
          <p:cNvPr id="114" name="Shape 114"/>
          <p:cNvSpPr txBox="1"/>
          <p:nvPr>
            <p:ph idx="2" type="body"/>
          </p:nvPr>
        </p:nvSpPr>
        <p:spPr>
          <a:xfrm>
            <a:off x="4573725" y="1260575"/>
            <a:ext cx="3404699" cy="3725699"/>
          </a:xfrm>
          <a:prstGeom prst="rect">
            <a:avLst/>
          </a:prstGeom>
        </p:spPr>
        <p:txBody>
          <a:bodyPr anchorCtr="0" anchor="t" bIns="91425" lIns="91425" rIns="91425" tIns="91425">
            <a:noAutofit/>
          </a:bodyPr>
          <a:lstStyle/>
          <a:p>
            <a:pPr rtl="0">
              <a:spcBef>
                <a:spcPts val="0"/>
              </a:spcBef>
              <a:buNone/>
            </a:pPr>
            <a:r>
              <a:rPr lang="en" sz="2400"/>
              <a:t>serverdensity.com</a:t>
            </a:r>
          </a:p>
          <a:p>
            <a:pPr lvl="0" rtl="0">
              <a:spcBef>
                <a:spcPts val="0"/>
              </a:spcBef>
              <a:buNone/>
            </a:pPr>
            <a:r>
              <a:t/>
            </a:r>
            <a:endParaRPr sz="240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Discussion</a:t>
            </a:r>
          </a:p>
        </p:txBody>
      </p:sp>
      <p:sp>
        <p:nvSpPr>
          <p:cNvPr id="120" name="Shape 120"/>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How would you use these concepts in your project?</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Flame Graphs</a:t>
            </a:r>
          </a:p>
        </p:txBody>
      </p:sp>
      <p:sp>
        <p:nvSpPr>
          <p:cNvPr id="126" name="Shape 12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a:t>Created by </a:t>
            </a:r>
          </a:p>
          <a:p>
            <a:pPr rtl="0">
              <a:spcBef>
                <a:spcPts val="0"/>
              </a:spcBef>
              <a:buNone/>
            </a:pPr>
            <a:r>
              <a:rPr i="1" lang="en"/>
              <a:t>Brendan Gregg, </a:t>
            </a:r>
          </a:p>
          <a:p>
            <a:pPr rtl="0">
              <a:spcBef>
                <a:spcPts val="0"/>
              </a:spcBef>
              <a:buNone/>
            </a:pPr>
            <a:r>
              <a:rPr i="1" lang="en"/>
              <a:t>author of dtrace.</a:t>
            </a:r>
          </a:p>
          <a:p>
            <a:pPr rtl="0">
              <a:spcBef>
                <a:spcPts val="0"/>
              </a:spcBef>
              <a:buNone/>
            </a:pPr>
            <a:r>
              <a:t/>
            </a:r>
            <a:endParaRPr/>
          </a:p>
          <a:p>
            <a:pPr rtl="0">
              <a:spcBef>
                <a:spcPts val="0"/>
              </a:spcBef>
              <a:buNone/>
            </a:pPr>
            <a:r>
              <a:t/>
            </a:r>
            <a:endParaRPr/>
          </a:p>
          <a:p>
            <a:pPr rtl="0">
              <a:spcBef>
                <a:spcPts val="0"/>
              </a:spcBef>
              <a:buNone/>
            </a:pPr>
            <a:r>
              <a:rPr lang="en"/>
              <a:t>See for more details:</a:t>
            </a:r>
          </a:p>
          <a:p>
            <a:pPr rtl="0">
              <a:spcBef>
                <a:spcPts val="0"/>
              </a:spcBef>
              <a:buNone/>
            </a:pPr>
            <a:r>
              <a:rPr lang="en" sz="1400" u="sng">
                <a:solidFill>
                  <a:schemeClr val="hlink"/>
                </a:solidFill>
                <a:hlinkClick r:id="rId3"/>
              </a:rPr>
              <a:t>https://www.usenix.org/sites/default/files/conference/protected-files/gregg_lisa13_flamegraphs.pdf</a:t>
            </a:r>
          </a:p>
          <a:p>
            <a:pPr>
              <a:spcBef>
                <a:spcPts val="0"/>
              </a:spcBef>
              <a:buNone/>
            </a:pPr>
            <a:r>
              <a:t/>
            </a:r>
            <a:endParaRPr/>
          </a:p>
        </p:txBody>
      </p:sp>
      <p:pic>
        <p:nvPicPr>
          <p:cNvPr id="127" name="Shape 127"/>
          <p:cNvPicPr preferRelativeResize="0"/>
          <p:nvPr/>
        </p:nvPicPr>
        <p:blipFill>
          <a:blip r:embed="rId4">
            <a:alphaModFix/>
          </a:blip>
          <a:stretch>
            <a:fillRect/>
          </a:stretch>
        </p:blipFill>
        <p:spPr>
          <a:xfrm>
            <a:off x="5420675" y="205974"/>
            <a:ext cx="3266125" cy="423252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t/>
            </a:r>
            <a:endParaRPr/>
          </a:p>
        </p:txBody>
      </p:sp>
      <p:sp>
        <p:nvSpPr>
          <p:cNvPr id="133" name="Shape 133"/>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200">
                <a:latin typeface="Consolas"/>
                <a:ea typeface="Consolas"/>
                <a:cs typeface="Consolas"/>
                <a:sym typeface="Consolas"/>
              </a:rPr>
              <a:t># dtrace -x ustackframes=100 -n 'profile-997 /execname == "mysqld"/ { @[ustack()] = count(); } tick-60s { exit(0); }'</a:t>
            </a:r>
          </a:p>
          <a:p>
            <a:pPr rtl="0">
              <a:spcBef>
                <a:spcPts val="0"/>
              </a:spcBef>
              <a:buNone/>
            </a:pPr>
            <a:r>
              <a:rPr lang="en" sz="1200">
                <a:latin typeface="Consolas"/>
                <a:ea typeface="Consolas"/>
                <a:cs typeface="Consolas"/>
                <a:sym typeface="Consolas"/>
              </a:rPr>
              <a:t>dtrace: description 'profile-997 ' matched 2 probes </a:t>
            </a:r>
          </a:p>
          <a:p>
            <a:pPr rtl="0">
              <a:spcBef>
                <a:spcPts val="0"/>
              </a:spcBef>
              <a:buNone/>
            </a:pPr>
            <a:r>
              <a:rPr lang="en" sz="1200">
                <a:latin typeface="Consolas"/>
                <a:ea typeface="Consolas"/>
                <a:cs typeface="Consolas"/>
                <a:sym typeface="Consolas"/>
              </a:rPr>
              <a:t>CPU 	ID 					FUNCTION:NAME 1 75195 :tick-60s </a:t>
            </a:r>
          </a:p>
          <a:p>
            <a:pPr indent="0" marL="457200" rtl="0">
              <a:spcBef>
                <a:spcPts val="0"/>
              </a:spcBef>
              <a:buNone/>
            </a:pPr>
            <a:r>
              <a:rPr lang="en" sz="1200">
                <a:latin typeface="Consolas"/>
                <a:ea typeface="Consolas"/>
                <a:cs typeface="Consolas"/>
                <a:sym typeface="Consolas"/>
              </a:rPr>
              <a:t>libc.so.1`__priocntlset+0xa libc.so.1`getparam+0x83 libc.so.1`pthread_getschedparam+0x3c libc.so.1`pthread_setschedprio+0x1f mysqld`_Z16dispatch_command19enum_server_commandP3THDPcj+0x9ab mysqld`_Z10do_commandP3THD+0x198 mysqld`handle_one_connection+0x1a6 libc.so.1`_thrp_setup+0x8d libc.so.1`_lwp_start </a:t>
            </a:r>
          </a:p>
          <a:p>
            <a:pPr rtl="0">
              <a:spcBef>
                <a:spcPts val="0"/>
              </a:spcBef>
              <a:buNone/>
            </a:pPr>
            <a:r>
              <a:t/>
            </a:r>
            <a:endParaRPr sz="1200">
              <a:latin typeface="Consolas"/>
              <a:ea typeface="Consolas"/>
              <a:cs typeface="Consolas"/>
              <a:sym typeface="Consolas"/>
            </a:endParaRPr>
          </a:p>
          <a:p>
            <a:pPr indent="0" marL="457200">
              <a:spcBef>
                <a:spcPts val="0"/>
              </a:spcBef>
              <a:buNone/>
            </a:pPr>
            <a:r>
              <a:rPr lang="en" sz="1200">
                <a:latin typeface="Consolas"/>
                <a:ea typeface="Consolas"/>
                <a:cs typeface="Consolas"/>
                <a:sym typeface="Consolas"/>
              </a:rPr>
              <a:t>mysqld`_Z13add_to_statusP17system_status_varS0_+0x47 mysqld`_Z22calc_sum_of_all_statusP17system_status_var+0x67 mysqld`_Z16dispatch_command19enum_server_commandP3THDPcj+0x1222 mysqld`_Z10do_commandP3THD+0x198 mysqld`handle_one_connection+0x1a6 libc.so.1`_thrp_setup+0x8d libc.so.1`_lwp_start</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Construction</a:t>
            </a:r>
          </a:p>
        </p:txBody>
      </p:sp>
      <p:pic>
        <p:nvPicPr>
          <p:cNvPr id="139" name="Shape 139"/>
          <p:cNvPicPr preferRelativeResize="0"/>
          <p:nvPr/>
        </p:nvPicPr>
        <p:blipFill>
          <a:blip r:embed="rId3">
            <a:alphaModFix/>
          </a:blip>
          <a:stretch>
            <a:fillRect/>
          </a:stretch>
        </p:blipFill>
        <p:spPr>
          <a:xfrm>
            <a:off x="776625" y="2824200"/>
            <a:ext cx="4731099" cy="1270075"/>
          </a:xfrm>
          <a:prstGeom prst="rect">
            <a:avLst/>
          </a:prstGeom>
          <a:noFill/>
          <a:ln>
            <a:noFill/>
          </a:ln>
        </p:spPr>
      </p:pic>
      <p:pic>
        <p:nvPicPr>
          <p:cNvPr id="140" name="Shape 140"/>
          <p:cNvPicPr preferRelativeResize="0"/>
          <p:nvPr/>
        </p:nvPicPr>
        <p:blipFill>
          <a:blip r:embed="rId4">
            <a:alphaModFix/>
          </a:blip>
          <a:stretch>
            <a:fillRect/>
          </a:stretch>
        </p:blipFill>
        <p:spPr>
          <a:xfrm>
            <a:off x="776625" y="1381575"/>
            <a:ext cx="5042023" cy="1006674"/>
          </a:xfrm>
          <a:prstGeom prst="rect">
            <a:avLst/>
          </a:prstGeom>
          <a:noFill/>
          <a:ln>
            <a:noFill/>
          </a:ln>
        </p:spPr>
      </p:pic>
      <p:sp>
        <p:nvSpPr>
          <p:cNvPr id="141" name="Shape 141"/>
          <p:cNvSpPr txBox="1"/>
          <p:nvPr/>
        </p:nvSpPr>
        <p:spPr>
          <a:xfrm>
            <a:off x="739237" y="1063375"/>
            <a:ext cx="5116800" cy="417600"/>
          </a:xfrm>
          <a:prstGeom prst="rect">
            <a:avLst/>
          </a:prstGeom>
          <a:noFill/>
          <a:ln>
            <a:noFill/>
          </a:ln>
        </p:spPr>
        <p:txBody>
          <a:bodyPr anchorCtr="0" anchor="t" bIns="91425" lIns="91425" rIns="91425" tIns="91425">
            <a:noAutofit/>
          </a:bodyPr>
          <a:lstStyle/>
          <a:p>
            <a:pPr>
              <a:spcBef>
                <a:spcPts val="0"/>
              </a:spcBef>
              <a:buNone/>
            </a:pPr>
            <a:r>
              <a:rPr lang="en"/>
              <a:t>Map stack frame to rectangle, color is random</a:t>
            </a:r>
          </a:p>
        </p:txBody>
      </p:sp>
      <p:sp>
        <p:nvSpPr>
          <p:cNvPr id="142" name="Shape 142"/>
          <p:cNvSpPr txBox="1"/>
          <p:nvPr/>
        </p:nvSpPr>
        <p:spPr>
          <a:xfrm>
            <a:off x="776612" y="2362950"/>
            <a:ext cx="5116800" cy="417600"/>
          </a:xfrm>
          <a:prstGeom prst="rect">
            <a:avLst/>
          </a:prstGeom>
          <a:noFill/>
          <a:ln>
            <a:noFill/>
          </a:ln>
        </p:spPr>
        <p:txBody>
          <a:bodyPr anchorCtr="0" anchor="t" bIns="91425" lIns="91425" rIns="91425" tIns="91425">
            <a:noAutofit/>
          </a:bodyPr>
          <a:lstStyle/>
          <a:p>
            <a:pPr lvl="0" rtl="0">
              <a:spcBef>
                <a:spcPts val="0"/>
              </a:spcBef>
              <a:buNone/>
            </a:pPr>
            <a:r>
              <a:rPr lang="en"/>
              <a:t>Merge adjacent functions, sort x-axis alphabetically</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Reading a flame graph</a:t>
            </a:r>
          </a:p>
        </p:txBody>
      </p:sp>
      <p:sp>
        <p:nvSpPr>
          <p:cNvPr id="148" name="Shape 14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Which function is running on CPU the most?</a:t>
            </a:r>
          </a:p>
        </p:txBody>
      </p:sp>
      <p:pic>
        <p:nvPicPr>
          <p:cNvPr id="149" name="Shape 149"/>
          <p:cNvPicPr preferRelativeResize="0"/>
          <p:nvPr/>
        </p:nvPicPr>
        <p:blipFill>
          <a:blip r:embed="rId3">
            <a:alphaModFix/>
          </a:blip>
          <a:stretch>
            <a:fillRect/>
          </a:stretch>
        </p:blipFill>
        <p:spPr>
          <a:xfrm>
            <a:off x="1856175" y="1937325"/>
            <a:ext cx="5431660" cy="22513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Overview</a:t>
            </a:r>
          </a:p>
        </p:txBody>
      </p:sp>
      <p:sp>
        <p:nvSpPr>
          <p:cNvPr id="37" name="Shape 3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Monitoring</a:t>
            </a:r>
          </a:p>
          <a:p>
            <a:pPr rtl="0">
              <a:spcBef>
                <a:spcPts val="0"/>
              </a:spcBef>
              <a:buNone/>
            </a:pPr>
            <a:r>
              <a:rPr lang="en"/>
              <a:t>Flame Graphs</a:t>
            </a:r>
          </a:p>
          <a:p>
            <a:pPr>
              <a:spcBef>
                <a:spcPts val="0"/>
              </a:spcBef>
              <a:buNone/>
            </a:pPr>
            <a:r>
              <a:rPr lang="en"/>
              <a:t>Simian Army</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Reading a flame graph</a:t>
            </a:r>
          </a:p>
        </p:txBody>
      </p:sp>
      <p:sp>
        <p:nvSpPr>
          <p:cNvPr id="155" name="Shape 155"/>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f()!</a:t>
            </a:r>
          </a:p>
        </p:txBody>
      </p:sp>
      <p:pic>
        <p:nvPicPr>
          <p:cNvPr id="156" name="Shape 156"/>
          <p:cNvPicPr preferRelativeResize="0"/>
          <p:nvPr/>
        </p:nvPicPr>
        <p:blipFill>
          <a:blip r:embed="rId3">
            <a:alphaModFix/>
          </a:blip>
          <a:stretch>
            <a:fillRect/>
          </a:stretch>
        </p:blipFill>
        <p:spPr>
          <a:xfrm>
            <a:off x="1344525" y="1691000"/>
            <a:ext cx="6454925" cy="274399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Flames rising at Netflix</a:t>
            </a:r>
          </a:p>
        </p:txBody>
      </p:sp>
      <p:sp>
        <p:nvSpPr>
          <p:cNvPr id="162" name="Shape 16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sz="1800">
                <a:solidFill>
                  <a:srgbClr val="444444"/>
                </a:solidFill>
              </a:rPr>
              <a:t>We noticed that request latencies to our Node.js application would increase progressively with time. Specifically, some of our endpoints’ latencies would start at </a:t>
            </a:r>
            <a:r>
              <a:rPr b="1" i="1" lang="en" sz="1800">
                <a:solidFill>
                  <a:srgbClr val="444444"/>
                </a:solidFill>
              </a:rPr>
              <a:t>1ms and increase by 10ms every hour</a:t>
            </a:r>
            <a:r>
              <a:rPr i="1" lang="en" sz="1800">
                <a:solidFill>
                  <a:srgbClr val="444444"/>
                </a:solidFill>
              </a:rPr>
              <a:t>. We also saw a correlated increase in CPU usage</a:t>
            </a:r>
          </a:p>
          <a:p>
            <a:pPr rtl="0">
              <a:spcBef>
                <a:spcPts val="0"/>
              </a:spcBef>
              <a:buNone/>
            </a:pPr>
            <a:r>
              <a:t/>
            </a:r>
            <a:endParaRPr/>
          </a:p>
          <a:p>
            <a:pPr rtl="0">
              <a:spcBef>
                <a:spcPts val="0"/>
              </a:spcBef>
              <a:buNone/>
            </a:pPr>
            <a:r>
              <a:rPr lang="en" sz="2400" u="sng">
                <a:solidFill>
                  <a:schemeClr val="hlink"/>
                </a:solidFill>
                <a:hlinkClick r:id="rId3"/>
              </a:rPr>
              <a:t>http://techblog.netflix.com/2014/11/nodejs-in-flames.html</a:t>
            </a:r>
          </a:p>
          <a:p>
            <a:pPr>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What’s wrong?</a:t>
            </a:r>
          </a:p>
        </p:txBody>
      </p:sp>
      <p:sp>
        <p:nvSpPr>
          <p:cNvPr id="168" name="Shape 168"/>
          <p:cNvSpPr txBox="1"/>
          <p:nvPr>
            <p:ph idx="1" type="body"/>
          </p:nvPr>
        </p:nvSpPr>
        <p:spPr>
          <a:xfrm>
            <a:off x="457200" y="1200150"/>
            <a:ext cx="5610300" cy="3725699"/>
          </a:xfrm>
          <a:prstGeom prst="rect">
            <a:avLst/>
          </a:prstGeom>
        </p:spPr>
        <p:txBody>
          <a:bodyPr anchorCtr="0" anchor="t" bIns="91425" lIns="91425" rIns="91425" tIns="91425">
            <a:noAutofit/>
          </a:bodyPr>
          <a:lstStyle/>
          <a:p>
            <a:pPr rtl="0">
              <a:spcBef>
                <a:spcPts val="0"/>
              </a:spcBef>
              <a:buNone/>
            </a:pPr>
            <a:r>
              <a:rPr lang="en" sz="2400">
                <a:solidFill>
                  <a:srgbClr val="444444"/>
                </a:solidFill>
              </a:rPr>
              <a:t>Immediately, we see incredibly high stacks in the application (y-axis). We also see we’re spending quite a lot of time in those stacks (x-axis). </a:t>
            </a:r>
          </a:p>
          <a:p>
            <a:pPr rtl="0">
              <a:spcBef>
                <a:spcPts val="0"/>
              </a:spcBef>
              <a:buNone/>
            </a:pPr>
            <a:r>
              <a:t/>
            </a:r>
            <a:endParaRPr sz="2400">
              <a:solidFill>
                <a:srgbClr val="444444"/>
              </a:solidFill>
            </a:endParaRPr>
          </a:p>
          <a:p>
            <a:pPr>
              <a:spcBef>
                <a:spcPts val="0"/>
              </a:spcBef>
              <a:buNone/>
            </a:pPr>
            <a:r>
              <a:rPr lang="en" sz="2400">
                <a:solidFill>
                  <a:srgbClr val="444444"/>
                </a:solidFill>
              </a:rPr>
              <a:t>On closer inspection, it seems the stack frames are full of references to Express.js’s router.handle and router.handle.next functions.</a:t>
            </a:r>
          </a:p>
        </p:txBody>
      </p:sp>
      <p:pic>
        <p:nvPicPr>
          <p:cNvPr id="169" name="Shape 169"/>
          <p:cNvPicPr preferRelativeResize="0"/>
          <p:nvPr/>
        </p:nvPicPr>
        <p:blipFill>
          <a:blip r:embed="rId3">
            <a:alphaModFix/>
          </a:blip>
          <a:stretch>
            <a:fillRect/>
          </a:stretch>
        </p:blipFill>
        <p:spPr>
          <a:xfrm>
            <a:off x="6148725" y="262974"/>
            <a:ext cx="2074124" cy="454142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The fix</a:t>
            </a:r>
          </a:p>
        </p:txBody>
      </p:sp>
      <p:sp>
        <p:nvSpPr>
          <p:cNvPr id="175" name="Shape 175"/>
          <p:cNvSpPr txBox="1"/>
          <p:nvPr>
            <p:ph idx="1" type="body"/>
          </p:nvPr>
        </p:nvSpPr>
        <p:spPr>
          <a:xfrm>
            <a:off x="457200" y="1200150"/>
            <a:ext cx="3424800" cy="3725699"/>
          </a:xfrm>
          <a:prstGeom prst="rect">
            <a:avLst/>
          </a:prstGeom>
        </p:spPr>
        <p:txBody>
          <a:bodyPr anchorCtr="0" anchor="t" bIns="91425" lIns="91425" rIns="91425" tIns="91425">
            <a:noAutofit/>
          </a:bodyPr>
          <a:lstStyle/>
          <a:p>
            <a:pPr rtl="0">
              <a:spcBef>
                <a:spcPts val="0"/>
              </a:spcBef>
              <a:buNone/>
            </a:pPr>
            <a:r>
              <a:rPr lang="en" sz="1800">
                <a:solidFill>
                  <a:srgbClr val="444444"/>
                </a:solidFill>
              </a:rPr>
              <a:t>Something was adding the same Express.js provided static route handler 10 times an hour.</a:t>
            </a:r>
          </a:p>
          <a:p>
            <a:pPr rtl="0">
              <a:spcBef>
                <a:spcPts val="0"/>
              </a:spcBef>
              <a:buNone/>
            </a:pPr>
            <a:r>
              <a:t/>
            </a:r>
            <a:endParaRPr sz="1800">
              <a:solidFill>
                <a:srgbClr val="444444"/>
              </a:solidFill>
            </a:endParaRPr>
          </a:p>
          <a:p>
            <a:pPr>
              <a:spcBef>
                <a:spcPts val="0"/>
              </a:spcBef>
              <a:buNone/>
            </a:pPr>
            <a:r>
              <a:rPr lang="en" sz="1800">
                <a:solidFill>
                  <a:srgbClr val="444444"/>
                </a:solidFill>
              </a:rPr>
              <a:t>This turned out be caused by a periodic (10/hour) function in our code... Unfortunately, it was also inadvertently adding a static route handler with the same path each time it ran.</a:t>
            </a:r>
          </a:p>
        </p:txBody>
      </p:sp>
      <p:pic>
        <p:nvPicPr>
          <p:cNvPr id="176" name="Shape 176"/>
          <p:cNvPicPr preferRelativeResize="0"/>
          <p:nvPr/>
        </p:nvPicPr>
        <p:blipFill>
          <a:blip r:embed="rId3">
            <a:alphaModFix/>
          </a:blip>
          <a:stretch>
            <a:fillRect/>
          </a:stretch>
        </p:blipFill>
        <p:spPr>
          <a:xfrm>
            <a:off x="4055000" y="2066274"/>
            <a:ext cx="4491901" cy="264514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Discussion</a:t>
            </a:r>
          </a:p>
        </p:txBody>
      </p:sp>
      <p:sp>
        <p:nvSpPr>
          <p:cNvPr id="182" name="Shape 182"/>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What are some other things you can use a flame graph for?</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Simian Army</a:t>
            </a:r>
          </a:p>
        </p:txBody>
      </p:sp>
      <p:pic>
        <p:nvPicPr>
          <p:cNvPr id="188" name="Shape 188"/>
          <p:cNvPicPr preferRelativeResize="0"/>
          <p:nvPr/>
        </p:nvPicPr>
        <p:blipFill>
          <a:blip r:embed="rId3">
            <a:alphaModFix/>
          </a:blip>
          <a:stretch>
            <a:fillRect/>
          </a:stretch>
        </p:blipFill>
        <p:spPr>
          <a:xfrm>
            <a:off x="5343550" y="331124"/>
            <a:ext cx="3691998" cy="4582103"/>
          </a:xfrm>
          <a:prstGeom prst="rect">
            <a:avLst/>
          </a:prstGeom>
          <a:noFill/>
          <a:ln>
            <a:noFill/>
          </a:ln>
        </p:spPr>
      </p:pic>
      <p:sp>
        <p:nvSpPr>
          <p:cNvPr id="189" name="Shape 189"/>
          <p:cNvSpPr txBox="1"/>
          <p:nvPr/>
        </p:nvSpPr>
        <p:spPr>
          <a:xfrm>
            <a:off x="50075" y="4475225"/>
            <a:ext cx="5393699" cy="539700"/>
          </a:xfrm>
          <a:prstGeom prst="rect">
            <a:avLst/>
          </a:prstGeom>
          <a:noFill/>
          <a:ln>
            <a:noFill/>
          </a:ln>
        </p:spPr>
        <p:txBody>
          <a:bodyPr anchorCtr="0" anchor="ctr" bIns="91425" lIns="91425" rIns="91425" tIns="91425">
            <a:noAutofit/>
          </a:bodyPr>
          <a:lstStyle/>
          <a:p>
            <a:pPr rtl="0">
              <a:spcBef>
                <a:spcPts val="0"/>
              </a:spcBef>
              <a:buNone/>
            </a:pPr>
            <a:r>
              <a:rPr lang="en" u="sng">
                <a:solidFill>
                  <a:schemeClr val="hlink"/>
                </a:solidFill>
                <a:hlinkClick r:id="rId4"/>
              </a:rPr>
              <a:t>http://www.infoq.com/presentations/netflix-resiliency-failure-cloud</a:t>
            </a:r>
          </a:p>
          <a:p>
            <a:pPr rtl="0">
              <a:spcBef>
                <a:spcPts val="0"/>
              </a:spcBef>
              <a:buNone/>
            </a:pPr>
            <a:r>
              <a:rPr lang="en" u="sng">
                <a:solidFill>
                  <a:schemeClr val="hlink"/>
                </a:solidFill>
                <a:hlinkClick r:id="rId5"/>
              </a:rPr>
              <a:t>http://techblog.netflix.com/2011/07/netflix-simian-army.html</a:t>
            </a:r>
          </a:p>
          <a:p>
            <a:pPr lvl="0" rtl="0">
              <a:spcBef>
                <a:spcPts val="0"/>
              </a:spcBef>
              <a:buNone/>
            </a:pPr>
            <a:r>
              <a:t/>
            </a:r>
            <a:endParaRPr/>
          </a:p>
        </p:txBody>
      </p:sp>
      <p:sp>
        <p:nvSpPr>
          <p:cNvPr id="190" name="Shape 190"/>
          <p:cNvSpPr txBox="1"/>
          <p:nvPr/>
        </p:nvSpPr>
        <p:spPr>
          <a:xfrm>
            <a:off x="326975" y="1488850"/>
            <a:ext cx="5116800" cy="2238600"/>
          </a:xfrm>
          <a:prstGeom prst="rect">
            <a:avLst/>
          </a:prstGeom>
          <a:noFill/>
          <a:ln>
            <a:noFill/>
          </a:ln>
        </p:spPr>
        <p:txBody>
          <a:bodyPr anchorCtr="0" anchor="t" bIns="91425" lIns="91425" rIns="91425" tIns="91425">
            <a:noAutofit/>
          </a:bodyPr>
          <a:lstStyle/>
          <a:p>
            <a:pPr>
              <a:spcBef>
                <a:spcPts val="0"/>
              </a:spcBef>
              <a:buNone/>
            </a:pPr>
            <a:r>
              <a:rPr i="1" lang="en" sz="2400">
                <a:solidFill>
                  <a:srgbClr val="444444"/>
                </a:solidFill>
              </a:rPr>
              <a:t>“The name comes from the idea of unleashing a wild monkey with a weapon in your data center”</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Chaos Monkey</a:t>
            </a:r>
          </a:p>
        </p:txBody>
      </p:sp>
      <p:sp>
        <p:nvSpPr>
          <p:cNvPr id="196" name="Shape 19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Randomly,</a:t>
            </a:r>
          </a:p>
          <a:p>
            <a:pPr rtl="0">
              <a:spcBef>
                <a:spcPts val="0"/>
              </a:spcBef>
              <a:buNone/>
            </a:pPr>
            <a:r>
              <a:rPr lang="en"/>
              <a:t>disrupt any instance </a:t>
            </a:r>
          </a:p>
          <a:p>
            <a:pPr lvl="0" rtl="0">
              <a:spcBef>
                <a:spcPts val="0"/>
              </a:spcBef>
              <a:buNone/>
            </a:pPr>
            <a:r>
              <a:rPr lang="en"/>
              <a:t>in your infrastructure.</a:t>
            </a:r>
          </a:p>
        </p:txBody>
      </p:sp>
      <p:pic>
        <p:nvPicPr>
          <p:cNvPr id="197" name="Shape 197"/>
          <p:cNvPicPr preferRelativeResize="0"/>
          <p:nvPr/>
        </p:nvPicPr>
        <p:blipFill>
          <a:blip r:embed="rId3">
            <a:alphaModFix/>
          </a:blip>
          <a:stretch>
            <a:fillRect/>
          </a:stretch>
        </p:blipFill>
        <p:spPr>
          <a:xfrm>
            <a:off x="4363125" y="915825"/>
            <a:ext cx="4514850" cy="401002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03" name="Shape 203"/>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State is bad</a:t>
            </a:r>
          </a:p>
          <a:p>
            <a:pPr indent="-419100" lvl="0" marL="457200" rtl="0">
              <a:spcBef>
                <a:spcPts val="0"/>
              </a:spcBef>
              <a:buClr>
                <a:schemeClr val="dk1"/>
              </a:buClr>
              <a:buSzPct val="100000"/>
              <a:buFont typeface="Arial"/>
              <a:buChar char="●"/>
            </a:pPr>
            <a:r>
              <a:rPr lang="en"/>
              <a:t>Clusters are good</a:t>
            </a:r>
          </a:p>
          <a:p>
            <a:pPr indent="-419100" lvl="0" marL="457200" rtl="0">
              <a:spcBef>
                <a:spcPts val="0"/>
              </a:spcBef>
              <a:buClr>
                <a:schemeClr val="dk1"/>
              </a:buClr>
              <a:buSzPct val="100000"/>
              <a:buFont typeface="Arial"/>
              <a:buChar char="●"/>
            </a:pPr>
            <a:r>
              <a:rPr lang="en"/>
              <a:t>Surviving single instance failure is not enough</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Chaos Gorilla</a:t>
            </a:r>
          </a:p>
        </p:txBody>
      </p:sp>
      <p:sp>
        <p:nvSpPr>
          <p:cNvPr id="209" name="Shape 209"/>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solidFill>
                  <a:srgbClr val="000000"/>
                </a:solidFill>
              </a:rPr>
              <a:t>Simulates an outage </a:t>
            </a:r>
          </a:p>
          <a:p>
            <a:pPr rtl="0">
              <a:spcBef>
                <a:spcPts val="0"/>
              </a:spcBef>
              <a:buNone/>
            </a:pPr>
            <a:r>
              <a:rPr lang="en">
                <a:solidFill>
                  <a:srgbClr val="000000"/>
                </a:solidFill>
              </a:rPr>
              <a:t>of an entire Amazon </a:t>
            </a:r>
          </a:p>
          <a:p>
            <a:pPr lvl="0" rtl="0">
              <a:spcBef>
                <a:spcPts val="0"/>
              </a:spcBef>
              <a:buNone/>
            </a:pPr>
            <a:r>
              <a:rPr lang="en">
                <a:solidFill>
                  <a:srgbClr val="000000"/>
                </a:solidFill>
              </a:rPr>
              <a:t>availability zone.</a:t>
            </a:r>
          </a:p>
        </p:txBody>
      </p:sp>
      <p:pic>
        <p:nvPicPr>
          <p:cNvPr id="210" name="Shape 210"/>
          <p:cNvPicPr preferRelativeResize="0"/>
          <p:nvPr/>
        </p:nvPicPr>
        <p:blipFill>
          <a:blip r:embed="rId3">
            <a:alphaModFix/>
          </a:blip>
          <a:stretch>
            <a:fillRect/>
          </a:stretch>
        </p:blipFill>
        <p:spPr>
          <a:xfrm>
            <a:off x="5429350" y="1456749"/>
            <a:ext cx="3257446" cy="346910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16" name="Shape 21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Infrastructure control can be a bottleneck</a:t>
            </a:r>
          </a:p>
          <a:p>
            <a:pPr indent="-419100" lvl="0" marL="457200" rtl="0">
              <a:spcBef>
                <a:spcPts val="0"/>
              </a:spcBef>
              <a:buClr>
                <a:schemeClr val="dk1"/>
              </a:buClr>
              <a:buSzPct val="100000"/>
              <a:buFont typeface="Arial"/>
              <a:buChar char="●"/>
            </a:pPr>
            <a:r>
              <a:rPr lang="en"/>
              <a:t>Hidden assumptions on deployment topology</a:t>
            </a:r>
          </a:p>
          <a:p>
            <a:pPr indent="-419100" lvl="0" marL="457200" rtl="0">
              <a:spcBef>
                <a:spcPts val="0"/>
              </a:spcBef>
              <a:buClr>
                <a:schemeClr val="dk1"/>
              </a:buClr>
              <a:buSzPct val="100000"/>
              <a:buFont typeface="Arial"/>
              <a:buChar char="●"/>
            </a:pPr>
            <a:r>
              <a:rPr lang="en"/>
              <a:t>Large scale events hard to simulate</a:t>
            </a:r>
          </a:p>
          <a:p>
            <a:pPr indent="-419100" lvl="0" marL="457200" rtl="0">
              <a:spcBef>
                <a:spcPts val="0"/>
              </a:spcBef>
              <a:buClr>
                <a:schemeClr val="dk1"/>
              </a:buClr>
              <a:buSzPct val="100000"/>
              <a:buFont typeface="Arial"/>
              <a:buChar char="●"/>
            </a:pPr>
            <a:r>
              <a:rPr lang="en"/>
              <a:t>Rapidly shifting traffic is error-prone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Discussion</a:t>
            </a:r>
          </a:p>
        </p:txBody>
      </p:sp>
      <p:sp>
        <p:nvSpPr>
          <p:cNvPr id="43" name="Shape 43"/>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What would you monitor in an application?</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Latency Monkey</a:t>
            </a:r>
          </a:p>
        </p:txBody>
      </p:sp>
      <p:sp>
        <p:nvSpPr>
          <p:cNvPr id="222" name="Shape 222"/>
          <p:cNvSpPr txBox="1"/>
          <p:nvPr>
            <p:ph idx="1" type="body"/>
          </p:nvPr>
        </p:nvSpPr>
        <p:spPr>
          <a:xfrm>
            <a:off x="457200" y="1200150"/>
            <a:ext cx="5077199" cy="3725699"/>
          </a:xfrm>
          <a:prstGeom prst="rect">
            <a:avLst/>
          </a:prstGeom>
        </p:spPr>
        <p:txBody>
          <a:bodyPr anchorCtr="0" anchor="t" bIns="91425" lIns="91425" rIns="91425" tIns="91425">
            <a:noAutofit/>
          </a:bodyPr>
          <a:lstStyle/>
          <a:p>
            <a:pPr>
              <a:spcBef>
                <a:spcPts val="0"/>
              </a:spcBef>
              <a:buNone/>
            </a:pPr>
            <a:r>
              <a:rPr lang="en">
                <a:solidFill>
                  <a:srgbClr val="000000"/>
                </a:solidFill>
              </a:rPr>
              <a:t>Artificial delays in our RESTful client-server communication layer to simulate service degradation and measures if upstream services respond appropriately</a:t>
            </a:r>
          </a:p>
        </p:txBody>
      </p:sp>
      <p:pic>
        <p:nvPicPr>
          <p:cNvPr id="223" name="Shape 223"/>
          <p:cNvPicPr preferRelativeResize="0"/>
          <p:nvPr/>
        </p:nvPicPr>
        <p:blipFill>
          <a:blip r:embed="rId3">
            <a:alphaModFix/>
          </a:blip>
          <a:stretch>
            <a:fillRect/>
          </a:stretch>
        </p:blipFill>
        <p:spPr>
          <a:xfrm>
            <a:off x="5756475" y="1556886"/>
            <a:ext cx="3187946" cy="3012226"/>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Lessons Learned</a:t>
            </a:r>
          </a:p>
        </p:txBody>
      </p:sp>
      <p:sp>
        <p:nvSpPr>
          <p:cNvPr id="229" name="Shape 229"/>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Startup resiliency is often missed</a:t>
            </a:r>
          </a:p>
          <a:p>
            <a:pPr indent="-419100" lvl="0" marL="457200" rtl="0">
              <a:spcBef>
                <a:spcPts val="0"/>
              </a:spcBef>
              <a:buClr>
                <a:schemeClr val="dk1"/>
              </a:buClr>
              <a:buSzPct val="100000"/>
              <a:buFont typeface="Arial"/>
              <a:buChar char="●"/>
            </a:pPr>
            <a:r>
              <a:rPr lang="en"/>
              <a:t>Unified approach to runtime dependency management important</a:t>
            </a:r>
          </a:p>
          <a:p>
            <a:pPr indent="-419100" lvl="0" marL="457200" rtl="0">
              <a:spcBef>
                <a:spcPts val="0"/>
              </a:spcBef>
              <a:buClr>
                <a:schemeClr val="dk1"/>
              </a:buClr>
              <a:buSzPct val="100000"/>
              <a:buFont typeface="Arial"/>
              <a:buChar char="●"/>
            </a:pPr>
            <a:r>
              <a:rPr lang="en"/>
              <a:t>Fallbacks can fail too</a:t>
            </a:r>
          </a:p>
          <a:p>
            <a:pPr lvl="0">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Janitor Monkey</a:t>
            </a:r>
          </a:p>
        </p:txBody>
      </p:sp>
      <p:sp>
        <p:nvSpPr>
          <p:cNvPr id="235" name="Shape 235"/>
          <p:cNvSpPr txBox="1"/>
          <p:nvPr>
            <p:ph idx="1" type="body"/>
          </p:nvPr>
        </p:nvSpPr>
        <p:spPr>
          <a:xfrm>
            <a:off x="457200" y="1200150"/>
            <a:ext cx="48195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solidFill>
                  <a:srgbClr val="000000"/>
                </a:solidFill>
              </a:rPr>
              <a:t>Searches for unused resources and disposes of them.</a:t>
            </a:r>
          </a:p>
          <a:p>
            <a:pPr lvl="0" rtl="0">
              <a:spcBef>
                <a:spcPts val="0"/>
              </a:spcBef>
              <a:buNone/>
            </a:pPr>
            <a:r>
              <a:t/>
            </a:r>
            <a:endParaRPr/>
          </a:p>
        </p:txBody>
      </p:sp>
      <p:pic>
        <p:nvPicPr>
          <p:cNvPr id="236" name="Shape 236"/>
          <p:cNvPicPr preferRelativeResize="0"/>
          <p:nvPr/>
        </p:nvPicPr>
        <p:blipFill>
          <a:blip r:embed="rId3">
            <a:alphaModFix/>
          </a:blip>
          <a:stretch>
            <a:fillRect/>
          </a:stretch>
        </p:blipFill>
        <p:spPr>
          <a:xfrm>
            <a:off x="5548929" y="1018610"/>
            <a:ext cx="3287475" cy="310628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42" name="Shape 24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Label everything </a:t>
            </a:r>
            <a:r>
              <a:rPr i="1" lang="en"/>
              <a:t>(do we need this?)</a:t>
            </a:r>
          </a:p>
          <a:p>
            <a:pPr indent="-419100" lvl="0" marL="457200" rtl="0">
              <a:spcBef>
                <a:spcPts val="0"/>
              </a:spcBef>
              <a:buClr>
                <a:schemeClr val="dk1"/>
              </a:buClr>
              <a:buSzPct val="100000"/>
              <a:buFont typeface="Arial"/>
              <a:buChar char="●"/>
            </a:pPr>
            <a:r>
              <a:rPr lang="en"/>
              <a:t>Clutter builds up </a:t>
            </a:r>
            <a:r>
              <a:rPr i="1" lang="en"/>
              <a:t>(if you don’t stop it soon, you will have to deal with bigger problems)</a:t>
            </a:r>
          </a:p>
          <a:p>
            <a:pPr indent="0" lvl="0" marL="457200" rtl="0">
              <a:spcBef>
                <a:spcPts val="0"/>
              </a:spcBef>
              <a:buClr>
                <a:srgbClr val="000000"/>
              </a:buClr>
              <a:buSzPct val="45833"/>
              <a:buNone/>
            </a:pPr>
            <a:r>
              <a:rPr lang="en" sz="2400"/>
              <a:t>System entropy:</a:t>
            </a:r>
          </a:p>
          <a:p>
            <a:pPr indent="-381000" lvl="0" marL="914400" rtl="0">
              <a:spcBef>
                <a:spcPts val="0"/>
              </a:spcBef>
              <a:buClr>
                <a:schemeClr val="dk1"/>
              </a:buClr>
              <a:buSzPct val="100000"/>
              <a:buFont typeface="Arial"/>
              <a:buChar char="●"/>
            </a:pPr>
            <a:r>
              <a:rPr lang="en" sz="2400"/>
              <a:t>Cruft</a:t>
            </a:r>
          </a:p>
          <a:p>
            <a:pPr indent="-381000" lvl="0" marL="914400" rtl="0">
              <a:spcBef>
                <a:spcPts val="0"/>
              </a:spcBef>
              <a:buClr>
                <a:schemeClr val="dk1"/>
              </a:buClr>
              <a:buSzPct val="100000"/>
              <a:buFont typeface="Arial"/>
              <a:buChar char="●"/>
            </a:pPr>
            <a:r>
              <a:rPr lang="en" sz="2400"/>
              <a:t>Vulnerabilities</a:t>
            </a:r>
          </a:p>
          <a:p>
            <a:pPr indent="-381000" lvl="0" marL="914400" rtl="0">
              <a:spcBef>
                <a:spcPts val="0"/>
              </a:spcBef>
              <a:buClr>
                <a:schemeClr val="dk1"/>
              </a:buClr>
              <a:buSzPct val="100000"/>
              <a:buFont typeface="Arial"/>
              <a:buChar char="●"/>
            </a:pPr>
            <a:r>
              <a:rPr lang="en" sz="2400"/>
              <a:t>Cost</a:t>
            </a:r>
          </a:p>
          <a:p>
            <a:pPr indent="-381000" lvl="0" marL="914400" rtl="0">
              <a:spcBef>
                <a:spcPts val="0"/>
              </a:spcBef>
              <a:buClr>
                <a:schemeClr val="dk1"/>
              </a:buClr>
              <a:buSzPct val="100000"/>
              <a:buFont typeface="Arial"/>
              <a:buChar char="●"/>
            </a:pPr>
            <a:r>
              <a:rPr lang="en" sz="2400"/>
              <a:t>Complexity</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Others</a:t>
            </a:r>
          </a:p>
        </p:txBody>
      </p:sp>
      <p:sp>
        <p:nvSpPr>
          <p:cNvPr id="248" name="Shape 24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b="1" lang="en" sz="1400">
                <a:solidFill>
                  <a:srgbClr val="000000"/>
                </a:solidFill>
              </a:rPr>
              <a:t>Doctor Monkey</a:t>
            </a:r>
            <a:r>
              <a:rPr lang="en" sz="1400">
                <a:solidFill>
                  <a:srgbClr val="000000"/>
                </a:solidFill>
              </a:rPr>
              <a:t> taps into health checks that run on each instance as well as monitors other external signs of health (e.g. CPU load) to detect unhealthy instances. Once unhealthy instances are detected, they are removed from service and after giving the service owners time to root-cause the problem, are eventually terminated.</a:t>
            </a:r>
          </a:p>
          <a:p>
            <a:pPr rtl="0">
              <a:spcBef>
                <a:spcPts val="0"/>
              </a:spcBef>
              <a:buNone/>
            </a:pPr>
            <a:r>
              <a:rPr b="1" lang="en" sz="1400">
                <a:solidFill>
                  <a:srgbClr val="000000"/>
                </a:solidFill>
              </a:rPr>
              <a:t>Conformity Monkey</a:t>
            </a:r>
            <a:r>
              <a:rPr lang="en" sz="1400">
                <a:solidFill>
                  <a:srgbClr val="000000"/>
                </a:solidFill>
              </a:rPr>
              <a:t> finds instances that don’t adhere to best-practices and shuts them down. For example, we know that if we find instances that don’t belong to an auto-scaling group, that’s trouble waiting to happen. We shut them down to give the service owner the opportunity to re-launch them properly.</a:t>
            </a:r>
          </a:p>
          <a:p>
            <a:pPr lvl="0" rtl="0">
              <a:lnSpc>
                <a:spcPct val="136500"/>
              </a:lnSpc>
              <a:spcBef>
                <a:spcPts val="0"/>
              </a:spcBef>
              <a:buClr>
                <a:schemeClr val="dk1"/>
              </a:buClr>
              <a:buSzPct val="78571"/>
              <a:buFont typeface="Arial"/>
              <a:buNone/>
            </a:pPr>
            <a:r>
              <a:rPr b="1" lang="en" sz="1400">
                <a:solidFill>
                  <a:srgbClr val="000000"/>
                </a:solidFill>
              </a:rPr>
              <a:t>Security Monkey</a:t>
            </a:r>
            <a:r>
              <a:rPr lang="en" sz="1400">
                <a:solidFill>
                  <a:srgbClr val="000000"/>
                </a:solidFill>
              </a:rPr>
              <a:t> is an extension of Conformity Monkey. It finds security violations or vulnerabilities, such as improperly configured AWS security groups, and terminates the offending instances. It also ensures that all our SSL and DRM certificates are valid and are not coming up for renewal.</a:t>
            </a:r>
          </a:p>
          <a:p>
            <a:pPr lvl="0" rtl="0">
              <a:lnSpc>
                <a:spcPct val="136500"/>
              </a:lnSpc>
              <a:spcBef>
                <a:spcPts val="0"/>
              </a:spcBef>
              <a:buClr>
                <a:schemeClr val="dk1"/>
              </a:buClr>
              <a:buSzPct val="78571"/>
              <a:buFont typeface="Arial"/>
              <a:buNone/>
            </a:pPr>
            <a:r>
              <a:rPr b="1" lang="en" sz="1400">
                <a:solidFill>
                  <a:srgbClr val="000000"/>
                </a:solidFill>
              </a:rPr>
              <a:t>10-18 Monkey</a:t>
            </a:r>
            <a:r>
              <a:rPr lang="en" sz="1400">
                <a:solidFill>
                  <a:srgbClr val="000000"/>
                </a:solidFill>
              </a:rPr>
              <a:t> (short for Localization-Internationalization, or l10n-i18n) detects configuration and run time problems in instances serving customers in multiple geographic regions, using different languages and character sets.</a:t>
            </a:r>
          </a:p>
          <a:p>
            <a:pPr>
              <a:spcBef>
                <a:spcPts val="0"/>
              </a:spcBef>
              <a:buNone/>
            </a:pPr>
            <a:r>
              <a:t/>
            </a:r>
            <a:endParaRPr sz="1000">
              <a:solidFill>
                <a:srgbClr val="444444"/>
              </a:solidFill>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Discussion</a:t>
            </a:r>
          </a:p>
        </p:txBody>
      </p:sp>
      <p:sp>
        <p:nvSpPr>
          <p:cNvPr id="254" name="Shape 254"/>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What is a new monkey you might create?</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Next</a:t>
            </a:r>
          </a:p>
        </p:txBody>
      </p:sp>
      <p:sp>
        <p:nvSpPr>
          <p:cNvPr id="260" name="Shape 260"/>
          <p:cNvSpPr txBox="1"/>
          <p:nvPr>
            <p:ph idx="1" type="body"/>
          </p:nvPr>
        </p:nvSpPr>
        <p:spPr>
          <a:xfrm>
            <a:off x="457200" y="1200150"/>
            <a:ext cx="8553299" cy="3725699"/>
          </a:xfrm>
          <a:prstGeom prst="rect">
            <a:avLst/>
          </a:prstGeom>
        </p:spPr>
        <p:txBody>
          <a:bodyPr anchorCtr="0" anchor="t" bIns="91425" lIns="91425" rIns="91425" tIns="91425">
            <a:noAutofit/>
          </a:bodyPr>
          <a:lstStyle/>
          <a:p>
            <a:pPr rtl="0">
              <a:spcBef>
                <a:spcPts val="0"/>
              </a:spcBef>
              <a:buNone/>
            </a:pPr>
            <a:r>
              <a:rPr b="1" lang="en"/>
              <a:t>Workshop:</a:t>
            </a:r>
          </a:p>
          <a:p>
            <a:pPr indent="-419100" lvl="0" marL="457200" rtl="0">
              <a:spcBef>
                <a:spcPts val="0"/>
              </a:spcBef>
              <a:buClr>
                <a:schemeClr val="dk1"/>
              </a:buClr>
              <a:buSzPct val="100000"/>
              <a:buFont typeface="Arial"/>
              <a:buChar char="●"/>
            </a:pPr>
            <a:r>
              <a:rPr lang="en"/>
              <a:t>Implementing a few members of the Simian Army.</a:t>
            </a:r>
          </a:p>
          <a:p>
            <a:pPr indent="-419100" lvl="0" marL="457200" rtl="0">
              <a:spcBef>
                <a:spcPts val="0"/>
              </a:spcBef>
              <a:buClr>
                <a:schemeClr val="dk1"/>
              </a:buClr>
              <a:buSzPct val="100000"/>
              <a:buFont typeface="Arial"/>
              <a:buChar char="●"/>
            </a:pPr>
            <a:r>
              <a:rPr lang="en"/>
              <a:t>Dashboard monitoring app status.</a:t>
            </a:r>
          </a:p>
          <a:p>
            <a:pPr rtl="0">
              <a:spcBef>
                <a:spcPts val="0"/>
              </a:spcBef>
              <a:buNone/>
            </a:pPr>
            <a:r>
              <a:rPr b="1" lang="en"/>
              <a:t>More Special Milestone Ideas</a:t>
            </a:r>
          </a:p>
          <a:p>
            <a:pPr indent="-419100" lvl="0" marL="457200" rtl="0">
              <a:spcBef>
                <a:spcPts val="0"/>
              </a:spcBef>
              <a:buClr>
                <a:schemeClr val="dk1"/>
              </a:buClr>
              <a:buSzPct val="100000"/>
              <a:buFont typeface="Arial"/>
              <a:buChar char="●"/>
            </a:pPr>
            <a:r>
              <a:rPr lang="en"/>
              <a:t>Implement a flame graph</a:t>
            </a:r>
          </a:p>
          <a:p>
            <a:pPr indent="-419100" lvl="0" marL="457200" rtl="0">
              <a:spcBef>
                <a:spcPts val="0"/>
              </a:spcBef>
              <a:buClr>
                <a:schemeClr val="dk1"/>
              </a:buClr>
              <a:buSzPct val="100000"/>
              <a:buFont typeface="Arial"/>
              <a:buChar char="●"/>
            </a:pPr>
            <a:r>
              <a:rPr lang="en"/>
              <a:t>Implement a new Simian monkey.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Github status spike</a:t>
            </a:r>
          </a:p>
        </p:txBody>
      </p:sp>
      <p:pic>
        <p:nvPicPr>
          <p:cNvPr id="49" name="Shape 49"/>
          <p:cNvPicPr preferRelativeResize="0"/>
          <p:nvPr/>
        </p:nvPicPr>
        <p:blipFill>
          <a:blip r:embed="rId3">
            <a:alphaModFix/>
          </a:blip>
          <a:stretch>
            <a:fillRect/>
          </a:stretch>
        </p:blipFill>
        <p:spPr>
          <a:xfrm>
            <a:off x="0" y="1063375"/>
            <a:ext cx="5491149" cy="3979975"/>
          </a:xfrm>
          <a:prstGeom prst="rect">
            <a:avLst/>
          </a:prstGeom>
          <a:noFill/>
          <a:ln>
            <a:noFill/>
          </a:ln>
        </p:spPr>
      </p:pic>
      <p:sp>
        <p:nvSpPr>
          <p:cNvPr id="50" name="Shape 50"/>
          <p:cNvSpPr txBox="1"/>
          <p:nvPr>
            <p:ph idx="1" type="body"/>
          </p:nvPr>
        </p:nvSpPr>
        <p:spPr>
          <a:xfrm>
            <a:off x="5473500" y="1460300"/>
            <a:ext cx="3975299" cy="3351900"/>
          </a:xfrm>
          <a:prstGeom prst="rect">
            <a:avLst/>
          </a:prstGeom>
        </p:spPr>
        <p:txBody>
          <a:bodyPr anchorCtr="0" anchor="t" bIns="91425" lIns="91425" rIns="91425" tIns="91425">
            <a:noAutofit/>
          </a:bodyPr>
          <a:lstStyle/>
          <a:p>
            <a:pPr rtl="0">
              <a:spcBef>
                <a:spcPts val="0"/>
              </a:spcBef>
              <a:buNone/>
            </a:pPr>
            <a:r>
              <a:rPr lang="en"/>
              <a:t>Some metrics after recent DDOS attack at github.</a:t>
            </a:r>
          </a:p>
          <a:p>
            <a:pPr rtl="0">
              <a:spcBef>
                <a:spcPts val="0"/>
              </a:spcBef>
              <a:buNone/>
            </a:pPr>
            <a:r>
              <a:t/>
            </a:r>
            <a:endParaRPr/>
          </a:p>
          <a:p>
            <a:pPr rtl="0">
              <a:spcBef>
                <a:spcPts val="0"/>
              </a:spcBef>
              <a:buNone/>
            </a:pPr>
            <a:r>
              <a:rPr lang="en" sz="2400" u="sng">
                <a:solidFill>
                  <a:schemeClr val="hlink"/>
                </a:solidFill>
                <a:hlinkClick r:id="rId4"/>
              </a:rPr>
              <a:t>https://status.github.com/</a:t>
            </a:r>
          </a:p>
          <a:p>
            <a:pPr>
              <a:spcBef>
                <a:spcPts val="0"/>
              </a:spcBef>
              <a:buNone/>
            </a:pPr>
            <a:r>
              <a:rPr lang="en" sz="1800"/>
              <a:t>3/28/15</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Monitoring Strategy</a:t>
            </a:r>
          </a:p>
        </p:txBody>
      </p:sp>
      <p:sp>
        <p:nvSpPr>
          <p:cNvPr id="56" name="Shape 56"/>
          <p:cNvSpPr txBox="1"/>
          <p:nvPr>
            <p:ph idx="1" type="body"/>
          </p:nvPr>
        </p:nvSpPr>
        <p:spPr>
          <a:xfrm>
            <a:off x="457200" y="1200150"/>
            <a:ext cx="8553299"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Instrumentation of applications and your infrastructure</a:t>
            </a:r>
          </a:p>
          <a:p>
            <a:pPr indent="-419100" lvl="0" marL="457200" rtl="0">
              <a:spcBef>
                <a:spcPts val="0"/>
              </a:spcBef>
              <a:buClr>
                <a:schemeClr val="dk1"/>
              </a:buClr>
              <a:buSzPct val="100000"/>
              <a:buFont typeface="Arial"/>
              <a:buChar char="●"/>
            </a:pPr>
            <a:r>
              <a:rPr lang="en"/>
              <a:t>Storing data retrievable for analysis</a:t>
            </a:r>
          </a:p>
          <a:p>
            <a:pPr indent="-419100" lvl="0" marL="457200" rtl="0">
              <a:spcBef>
                <a:spcPts val="0"/>
              </a:spcBef>
              <a:buClr>
                <a:schemeClr val="dk1"/>
              </a:buClr>
              <a:buSzPct val="100000"/>
              <a:buFont typeface="Arial"/>
              <a:buChar char="●"/>
            </a:pPr>
            <a:r>
              <a:rPr lang="en"/>
              <a:t>Creating dashboards which aggregate and present data suitable for business/operations.</a:t>
            </a:r>
          </a:p>
          <a:p>
            <a:pPr indent="-419100" lvl="0" marL="457200">
              <a:spcBef>
                <a:spcPts val="0"/>
              </a:spcBef>
              <a:buClr>
                <a:schemeClr val="dk1"/>
              </a:buClr>
              <a:buSzPct val="100000"/>
              <a:buFont typeface="Arial"/>
              <a:buChar char="●"/>
            </a:pPr>
            <a:r>
              <a:rPr lang="en"/>
              <a:t>Setting up notifications for the right people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Places to Collect Data</a:t>
            </a:r>
          </a:p>
        </p:txBody>
      </p:sp>
      <p:sp>
        <p:nvSpPr>
          <p:cNvPr id="62" name="Shape 6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Hardware (via </a:t>
            </a:r>
            <a:r>
              <a:rPr b="1" lang="en"/>
              <a:t>SNMP)</a:t>
            </a:r>
          </a:p>
          <a:p>
            <a:pPr rtl="0">
              <a:spcBef>
                <a:spcPts val="0"/>
              </a:spcBef>
              <a:buNone/>
            </a:pPr>
            <a:r>
              <a:rPr lang="en" sz="1800"/>
              <a:t>voltages, temperatures, fan speeds, peripheral health</a:t>
            </a:r>
          </a:p>
          <a:p>
            <a:pPr rtl="0">
              <a:spcBef>
                <a:spcPts val="0"/>
              </a:spcBef>
              <a:buNone/>
            </a:pPr>
            <a:r>
              <a:rPr lang="en"/>
              <a:t>Operating System</a:t>
            </a:r>
          </a:p>
          <a:p>
            <a:pPr rtl="0">
              <a:spcBef>
                <a:spcPts val="0"/>
              </a:spcBef>
              <a:buNone/>
            </a:pPr>
            <a:r>
              <a:rPr lang="en" sz="1800"/>
              <a:t>memory usage, swap usage, disk space, I/O bandwidth, CPU load</a:t>
            </a:r>
          </a:p>
          <a:p>
            <a:pPr rtl="0">
              <a:spcBef>
                <a:spcPts val="0"/>
              </a:spcBef>
              <a:buNone/>
            </a:pPr>
            <a:r>
              <a:rPr lang="en"/>
              <a:t>Middleware</a:t>
            </a:r>
          </a:p>
          <a:p>
            <a:pPr rtl="0">
              <a:spcBef>
                <a:spcPts val="0"/>
              </a:spcBef>
              <a:buNone/>
            </a:pPr>
            <a:r>
              <a:rPr lang="en" sz="1800"/>
              <a:t>memory, thread/db connection pools, connections, response time</a:t>
            </a:r>
          </a:p>
          <a:p>
            <a:pPr rtl="0">
              <a:spcBef>
                <a:spcPts val="0"/>
              </a:spcBef>
              <a:buNone/>
            </a:pPr>
            <a:r>
              <a:rPr lang="en"/>
              <a:t>Applications</a:t>
            </a:r>
          </a:p>
          <a:p>
            <a:pPr rtl="0">
              <a:spcBef>
                <a:spcPts val="0"/>
              </a:spcBef>
              <a:buNone/>
            </a:pPr>
            <a:r>
              <a:rPr lang="en" sz="1800"/>
              <a:t>business transactions, value, conversion rate, external third party status.</a:t>
            </a:r>
          </a:p>
          <a:p>
            <a:pPr>
              <a:spcBef>
                <a:spcPts val="0"/>
              </a:spcBef>
              <a:buNone/>
            </a:pPr>
            <a:r>
              <a:rPr lang="en"/>
              <a:t>	</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b="0" lang="en" sz="3000"/>
              <a:t>Green-Amber-Red Light </a:t>
            </a:r>
          </a:p>
        </p:txBody>
      </p:sp>
      <p:sp>
        <p:nvSpPr>
          <p:cNvPr id="68" name="Shape 6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Monitoring Framework based on Nygard 2007:</a:t>
            </a:r>
          </a:p>
          <a:p>
            <a:pPr rtl="0">
              <a:spcBef>
                <a:spcPts val="0"/>
              </a:spcBef>
              <a:buNone/>
            </a:pPr>
            <a:r>
              <a:rPr lang="en"/>
              <a:t>Green:</a:t>
            </a:r>
          </a:p>
          <a:p>
            <a:pPr indent="-419100" lvl="0" marL="457200" rtl="0">
              <a:spcBef>
                <a:spcPts val="0"/>
              </a:spcBef>
              <a:buClr>
                <a:schemeClr val="dk1"/>
              </a:buClr>
              <a:buSzPct val="100000"/>
              <a:buFont typeface="Arial"/>
              <a:buChar char="●"/>
            </a:pPr>
            <a:r>
              <a:rPr lang="en"/>
              <a:t>All expected events occurred</a:t>
            </a:r>
          </a:p>
          <a:p>
            <a:pPr indent="-419100" lvl="0" marL="457200" rtl="0">
              <a:spcBef>
                <a:spcPts val="0"/>
              </a:spcBef>
              <a:buClr>
                <a:schemeClr val="dk1"/>
              </a:buClr>
              <a:buSzPct val="100000"/>
              <a:buFont typeface="Arial"/>
              <a:buChar char="●"/>
            </a:pPr>
            <a:r>
              <a:rPr lang="en"/>
              <a:t>No abnormal events</a:t>
            </a:r>
          </a:p>
          <a:p>
            <a:pPr indent="-419100" lvl="0" marL="457200" rtl="0">
              <a:spcBef>
                <a:spcPts val="0"/>
              </a:spcBef>
              <a:buClr>
                <a:schemeClr val="dk1"/>
              </a:buClr>
              <a:buSzPct val="100000"/>
              <a:buFont typeface="Arial"/>
              <a:buChar char="●"/>
            </a:pPr>
            <a:r>
              <a:rPr lang="en"/>
              <a:t>All metrics nominal</a:t>
            </a:r>
          </a:p>
          <a:p>
            <a:pPr indent="-419100" lvl="0" marL="457200">
              <a:spcBef>
                <a:spcPts val="0"/>
              </a:spcBef>
              <a:buClr>
                <a:schemeClr val="dk1"/>
              </a:buClr>
              <a:buSzPct val="100000"/>
              <a:buFont typeface="Arial"/>
              <a:buChar char="●"/>
            </a:pPr>
            <a:r>
              <a:rPr lang="en"/>
              <a:t>All states operational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b="0" lang="en" sz="3000"/>
              <a:t>Green-amber-red light</a:t>
            </a:r>
          </a:p>
        </p:txBody>
      </p:sp>
      <p:sp>
        <p:nvSpPr>
          <p:cNvPr id="74" name="Shape 7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Amber:</a:t>
            </a:r>
          </a:p>
          <a:p>
            <a:pPr indent="-419100" lvl="0" marL="457200" rtl="0">
              <a:spcBef>
                <a:spcPts val="0"/>
              </a:spcBef>
              <a:buClr>
                <a:schemeClr val="dk1"/>
              </a:buClr>
              <a:buSzPct val="100000"/>
              <a:buFont typeface="Arial"/>
              <a:buChar char="●"/>
            </a:pPr>
            <a:r>
              <a:rPr lang="en"/>
              <a:t>An expected event has not occurred</a:t>
            </a:r>
          </a:p>
          <a:p>
            <a:pPr indent="-419100" lvl="0" marL="457200" rtl="0">
              <a:spcBef>
                <a:spcPts val="0"/>
              </a:spcBef>
              <a:buClr>
                <a:schemeClr val="dk1"/>
              </a:buClr>
              <a:buSzPct val="100000"/>
              <a:buFont typeface="Arial"/>
              <a:buChar char="●"/>
            </a:pPr>
            <a:r>
              <a:rPr lang="en"/>
              <a:t>At least one abnormal event, with medium severity</a:t>
            </a:r>
          </a:p>
          <a:p>
            <a:pPr indent="-419100" lvl="0" marL="457200" rtl="0">
              <a:spcBef>
                <a:spcPts val="0"/>
              </a:spcBef>
              <a:buClr>
                <a:schemeClr val="dk1"/>
              </a:buClr>
              <a:buSzPct val="100000"/>
              <a:buFont typeface="Arial"/>
              <a:buChar char="●"/>
            </a:pPr>
            <a:r>
              <a:rPr lang="en"/>
              <a:t>One or more metric out of nominal range</a:t>
            </a:r>
          </a:p>
          <a:p>
            <a:pPr indent="-419100" lvl="0" marL="457200" rtl="0">
              <a:spcBef>
                <a:spcPts val="0"/>
              </a:spcBef>
              <a:buClr>
                <a:schemeClr val="dk1"/>
              </a:buClr>
              <a:buSzPct val="100000"/>
              <a:buFont typeface="Arial"/>
              <a:buChar char="●"/>
            </a:pPr>
            <a:r>
              <a:rPr lang="en"/>
              <a:t>A noncritical state not fully operational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b="0" lang="en" sz="3000"/>
              <a:t>Green-amber-red light</a:t>
            </a:r>
          </a:p>
        </p:txBody>
      </p:sp>
      <p:sp>
        <p:nvSpPr>
          <p:cNvPr id="80" name="Shape 8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Red:</a:t>
            </a:r>
          </a:p>
          <a:p>
            <a:pPr indent="-419100" lvl="0" marL="457200" rtl="0">
              <a:spcBef>
                <a:spcPts val="0"/>
              </a:spcBef>
              <a:buClr>
                <a:schemeClr val="dk1"/>
              </a:buClr>
              <a:buSzPct val="100000"/>
              <a:buFont typeface="Arial"/>
              <a:buChar char="●"/>
            </a:pPr>
            <a:r>
              <a:rPr lang="en"/>
              <a:t>A required event has not occurred</a:t>
            </a:r>
          </a:p>
          <a:p>
            <a:pPr indent="-419100" lvl="0" marL="457200" rtl="0">
              <a:spcBef>
                <a:spcPts val="0"/>
              </a:spcBef>
              <a:buClr>
                <a:schemeClr val="dk1"/>
              </a:buClr>
              <a:buSzPct val="100000"/>
              <a:buFont typeface="Arial"/>
              <a:buChar char="●"/>
            </a:pPr>
            <a:r>
              <a:rPr lang="en"/>
              <a:t>At least one abnormal event, with </a:t>
            </a:r>
            <a:r>
              <a:rPr b="1" lang="en"/>
              <a:t>high</a:t>
            </a:r>
            <a:r>
              <a:rPr lang="en"/>
              <a:t> severity</a:t>
            </a:r>
          </a:p>
          <a:p>
            <a:pPr indent="-419100" lvl="0" marL="457200" rtl="0">
              <a:spcBef>
                <a:spcPts val="0"/>
              </a:spcBef>
              <a:buClr>
                <a:schemeClr val="dk1"/>
              </a:buClr>
              <a:buSzPct val="100000"/>
              <a:buFont typeface="Arial"/>
              <a:buChar char="●"/>
            </a:pPr>
            <a:r>
              <a:rPr lang="en"/>
              <a:t>One or more metric </a:t>
            </a:r>
            <a:r>
              <a:rPr b="1" lang="en"/>
              <a:t>far out </a:t>
            </a:r>
            <a:r>
              <a:rPr lang="en"/>
              <a:t>of nominal range</a:t>
            </a:r>
          </a:p>
          <a:p>
            <a:pPr indent="-419100" lvl="0" marL="457200" rtl="0">
              <a:spcBef>
                <a:spcPts val="0"/>
              </a:spcBef>
              <a:buClr>
                <a:schemeClr val="dk1"/>
              </a:buClr>
              <a:buSzPct val="100000"/>
              <a:buFont typeface="Arial"/>
              <a:buChar char="●"/>
            </a:pPr>
            <a:r>
              <a:rPr lang="en"/>
              <a:t>A critical state not fully operational</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